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notesMasterIdLst>
    <p:notesMasterId r:id="rId9"/>
  </p:notesMasterIdLst>
  <p:sldIdLst>
    <p:sldId id="278" r:id="rId2"/>
    <p:sldId id="266" r:id="rId3"/>
    <p:sldId id="269" r:id="rId4"/>
    <p:sldId id="280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5DB58-E74E-44B5-9D53-E4BFA19709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F4B86-4DD8-42B3-82C1-946D6CD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25b8686a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625b8686a2_0_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28f8097c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628f8097c2_1_4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c1c0369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c1c03692c_0_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2a9ac04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2a9ac04e2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2b0e36c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2b0e36c30_0_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28f8097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28f8097c2_1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4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041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7751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756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6619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478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7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5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7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2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3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6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7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3/31/2020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829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8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25b8686a2_0_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625b8686a2_0_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8" name="Google Shape;398;g625b8686a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0647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625b8686a2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775" y="0"/>
            <a:ext cx="6064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28f8097c2_1_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628f8097c2_1_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g628f8097c2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5" y="1610600"/>
            <a:ext cx="12104926" cy="52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28f8097c2_1_45"/>
          <p:cNvSpPr txBox="1"/>
          <p:nvPr/>
        </p:nvSpPr>
        <p:spPr>
          <a:xfrm>
            <a:off x="294400" y="173175"/>
            <a:ext cx="116553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Q: What </a:t>
            </a:r>
            <a:r>
              <a:rPr lang="en-US" sz="23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en-US" sz="23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do?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A: I </a:t>
            </a:r>
            <a:r>
              <a:rPr lang="en-US" sz="2300" b="1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23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Q: Is it 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Opposite NOUN?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A: It is 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PICK 1 NOUN. </a:t>
            </a:r>
            <a:endParaRPr sz="2300" b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-US" sz="23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ither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NOUN 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Opposite NOUN.</a:t>
            </a:r>
            <a:r>
              <a:rPr lang="en-US" sz="2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23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-US" sz="2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either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NOUN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OPPOSITE NOUN.    </a:t>
            </a:r>
            <a:r>
              <a:rPr lang="en-US" sz="2300" b="1" u="sng">
                <a:latin typeface="Calibri"/>
                <a:ea typeface="Calibri"/>
                <a:cs typeface="Calibri"/>
                <a:sym typeface="Calibri"/>
              </a:rPr>
              <a:t>“Frequency time words, like always &amp; never or adjective-descriptions,</a:t>
            </a:r>
            <a:r>
              <a:rPr lang="en-US" sz="23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300" b="1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go in front of the verb.</a:t>
            </a:r>
            <a:endParaRPr sz="2300" b="1" u="sng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628f8097c2_1_45"/>
          <p:cNvSpPr txBox="1"/>
          <p:nvPr/>
        </p:nvSpPr>
        <p:spPr>
          <a:xfrm>
            <a:off x="1229600" y="2563100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628f8097c2_1_45"/>
          <p:cNvSpPr txBox="1"/>
          <p:nvPr/>
        </p:nvSpPr>
        <p:spPr>
          <a:xfrm>
            <a:off x="689275" y="4017850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628f8097c2_1_45"/>
          <p:cNvSpPr txBox="1"/>
          <p:nvPr/>
        </p:nvSpPr>
        <p:spPr>
          <a:xfrm>
            <a:off x="6096000" y="3335500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628f8097c2_1_45"/>
          <p:cNvSpPr txBox="1"/>
          <p:nvPr/>
        </p:nvSpPr>
        <p:spPr>
          <a:xfrm>
            <a:off x="831200" y="3290475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628f8097c2_1_45"/>
          <p:cNvSpPr txBox="1"/>
          <p:nvPr/>
        </p:nvSpPr>
        <p:spPr>
          <a:xfrm>
            <a:off x="432800" y="4610100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628f8097c2_1_45"/>
          <p:cNvSpPr txBox="1"/>
          <p:nvPr/>
        </p:nvSpPr>
        <p:spPr>
          <a:xfrm>
            <a:off x="294400" y="5403275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628f8097c2_1_45"/>
          <p:cNvSpPr txBox="1"/>
          <p:nvPr/>
        </p:nvSpPr>
        <p:spPr>
          <a:xfrm>
            <a:off x="87075" y="6023275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628f8097c2_1_45"/>
          <p:cNvSpPr txBox="1"/>
          <p:nvPr/>
        </p:nvSpPr>
        <p:spPr>
          <a:xfrm>
            <a:off x="5905500" y="6023275"/>
            <a:ext cx="1395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N/ADJ.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628f8097c2_1_45"/>
          <p:cNvSpPr txBox="1"/>
          <p:nvPr/>
        </p:nvSpPr>
        <p:spPr>
          <a:xfrm>
            <a:off x="6165275" y="2130075"/>
            <a:ext cx="45720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ADJ /ADVERB (NOUN PHRASE)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628f8097c2_1_45"/>
          <p:cNvSpPr txBox="1"/>
          <p:nvPr/>
        </p:nvSpPr>
        <p:spPr>
          <a:xfrm>
            <a:off x="6404250" y="4679388"/>
            <a:ext cx="39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28f8097c2_1_45"/>
          <p:cNvSpPr txBox="1"/>
          <p:nvPr/>
        </p:nvSpPr>
        <p:spPr>
          <a:xfrm>
            <a:off x="5143500" y="5424075"/>
            <a:ext cx="1929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N.PHRASE/ADV.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628f8097c2_1_45"/>
          <p:cNvSpPr txBox="1"/>
          <p:nvPr/>
        </p:nvSpPr>
        <p:spPr>
          <a:xfrm>
            <a:off x="5645725" y="3846850"/>
            <a:ext cx="10392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N./ADJ.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c1c03692c_0_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7c1c03692c_0_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g7c1c03692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"/>
          <p:cNvSpPr txBox="1">
            <a:spLocks noGrp="1"/>
          </p:cNvSpPr>
          <p:nvPr>
            <p:ph type="ctrTitle"/>
          </p:nvPr>
        </p:nvSpPr>
        <p:spPr>
          <a:xfrm>
            <a:off x="1524000" y="188913"/>
            <a:ext cx="9144000" cy="111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dirty="0">
                <a:solidFill>
                  <a:srgbClr val="38761D"/>
                </a:solidFill>
              </a:rPr>
              <a:t>ESL Cafe-Partners</a:t>
            </a:r>
            <a:endParaRPr sz="2520" b="1" dirty="0">
              <a:solidFill>
                <a:srgbClr val="38761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dirty="0">
                <a:solidFill>
                  <a:srgbClr val="38761D"/>
                </a:solidFill>
              </a:rPr>
              <a:t>Going to=</a:t>
            </a:r>
            <a:r>
              <a:rPr lang="en-US" sz="2520" b="1" dirty="0">
                <a:solidFill>
                  <a:srgbClr val="0070C0"/>
                </a:solidFill>
              </a:rPr>
              <a:t>Future</a:t>
            </a:r>
            <a:endParaRPr sz="2520" b="1"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dirty="0">
                <a:solidFill>
                  <a:srgbClr val="FF0000"/>
                </a:solidFill>
              </a:rPr>
              <a:t>Coming from=</a:t>
            </a:r>
            <a:r>
              <a:rPr lang="en-US" sz="2520" b="1" dirty="0">
                <a:solidFill>
                  <a:srgbClr val="0070C0"/>
                </a:solidFill>
              </a:rPr>
              <a:t>Where are you now? Starting place.</a:t>
            </a:r>
            <a:endParaRPr sz="2520" b="1" dirty="0">
              <a:solidFill>
                <a:srgbClr val="0070C0"/>
              </a:solidFill>
            </a:endParaRPr>
          </a:p>
        </p:txBody>
      </p:sp>
      <p:sp>
        <p:nvSpPr>
          <p:cNvPr id="411" name="Google Shape;411;p1"/>
          <p:cNvSpPr txBox="1">
            <a:spLocks noGrp="1"/>
          </p:cNvSpPr>
          <p:nvPr>
            <p:ph type="subTitle" idx="1"/>
          </p:nvPr>
        </p:nvSpPr>
        <p:spPr>
          <a:xfrm>
            <a:off x="346075" y="1703388"/>
            <a:ext cx="11636375" cy="515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220"/>
              <a:buFont typeface="Arial"/>
              <a:buNone/>
            </a:pPr>
            <a:r>
              <a:rPr lang="en-US" sz="2220" b="1" u="sng">
                <a:solidFill>
                  <a:srgbClr val="548135"/>
                </a:solidFill>
              </a:rPr>
              <a:t>1 </a:t>
            </a:r>
            <a:r>
              <a:rPr lang="en-US" sz="2220"/>
              <a:t>“Where are you going?”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US" sz="2220"/>
              <a:t>and practice</a:t>
            </a:r>
            <a:r>
              <a:rPr lang="en-US" sz="2220" b="1">
                <a:solidFill>
                  <a:srgbClr val="FF0000"/>
                </a:solidFill>
              </a:rPr>
              <a:t>: (Going-You will be there in the future)</a:t>
            </a:r>
            <a:r>
              <a:rPr lang="en-US" sz="3884" b="1">
                <a:solidFill>
                  <a:srgbClr val="FF0000"/>
                </a:solidFill>
              </a:rPr>
              <a:t> </a:t>
            </a:r>
            <a:r>
              <a:rPr lang="en-US" sz="3884" b="1">
                <a:solidFill>
                  <a:srgbClr val="00B050"/>
                </a:solidFill>
              </a:rPr>
              <a:t>“</a:t>
            </a:r>
            <a:r>
              <a:rPr lang="en-US" sz="3884" b="1"/>
              <a:t>Where </a:t>
            </a:r>
            <a:r>
              <a:rPr lang="en-US" sz="3884" b="1">
                <a:solidFill>
                  <a:srgbClr val="00B050"/>
                </a:solidFill>
              </a:rPr>
              <a:t>are you going?”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>
                <a:solidFill>
                  <a:srgbClr val="00B050"/>
                </a:solidFill>
              </a:rPr>
              <a:t>I am going </a:t>
            </a:r>
            <a:r>
              <a:rPr lang="en-US" sz="2220" u="sng"/>
              <a:t>to</a:t>
            </a:r>
            <a:r>
              <a:rPr lang="en-US" sz="2220"/>
              <a:t> the office.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>
                <a:solidFill>
                  <a:srgbClr val="00B050"/>
                </a:solidFill>
              </a:rPr>
              <a:t>I am going </a:t>
            </a:r>
            <a:r>
              <a:rPr lang="en-US" sz="2220" u="sng"/>
              <a:t>on</a:t>
            </a:r>
            <a:r>
              <a:rPr lang="en-US" sz="2220"/>
              <a:t> vacation.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00B050"/>
                </a:solidFill>
              </a:rPr>
              <a:t>I am going </a:t>
            </a:r>
            <a:r>
              <a:rPr lang="en-US" sz="2220" u="sng"/>
              <a:t>to</a:t>
            </a:r>
            <a:r>
              <a:rPr lang="en-US" sz="2220"/>
              <a:t> work.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00B050"/>
                </a:solidFill>
              </a:rPr>
              <a:t>I am going </a:t>
            </a:r>
            <a:r>
              <a:rPr lang="en-US" sz="2220" u="sng"/>
              <a:t>to</a:t>
            </a:r>
            <a:r>
              <a:rPr lang="en-US" sz="2220"/>
              <a:t> the market.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00B050"/>
                </a:solidFill>
              </a:rPr>
              <a:t>I am going </a:t>
            </a:r>
            <a:r>
              <a:rPr lang="en-US" sz="2220" u="sng"/>
              <a:t>to</a:t>
            </a:r>
            <a:r>
              <a:rPr lang="en-US" sz="2220"/>
              <a:t> school.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00B050"/>
                </a:solidFill>
              </a:rPr>
              <a:t>I am going </a:t>
            </a:r>
            <a:r>
              <a:rPr lang="en-US" sz="2220"/>
              <a:t>home.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US" sz="2220"/>
              <a:t>(</a:t>
            </a:r>
            <a:r>
              <a:rPr lang="en-US" sz="2220" b="1">
                <a:solidFill>
                  <a:srgbClr val="00B050"/>
                </a:solidFill>
              </a:rPr>
              <a:t>Coming from-Where are you now?) “</a:t>
            </a:r>
            <a:r>
              <a:rPr lang="en-US" sz="3515"/>
              <a:t>Where </a:t>
            </a:r>
            <a:r>
              <a:rPr lang="en-US" sz="3515" b="1">
                <a:solidFill>
                  <a:srgbClr val="FF0000"/>
                </a:solidFill>
              </a:rPr>
              <a:t>are you coming from?”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FF0000"/>
                </a:solidFill>
              </a:rPr>
              <a:t>I am coming </a:t>
            </a:r>
            <a:r>
              <a:rPr lang="en-US" sz="2220" b="1" u="sng">
                <a:solidFill>
                  <a:srgbClr val="FF0000"/>
                </a:solidFill>
              </a:rPr>
              <a:t>from</a:t>
            </a:r>
            <a:r>
              <a:rPr lang="en-US" sz="2220" b="1">
                <a:solidFill>
                  <a:srgbClr val="FF0000"/>
                </a:solidFill>
              </a:rPr>
              <a:t> </a:t>
            </a:r>
            <a:r>
              <a:rPr lang="en-US" sz="2220"/>
              <a:t>work.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FF0000"/>
                </a:solidFill>
              </a:rPr>
              <a:t>I am coming </a:t>
            </a:r>
            <a:r>
              <a:rPr lang="en-US" sz="2220" b="1" u="sng">
                <a:solidFill>
                  <a:srgbClr val="FF0000"/>
                </a:solidFill>
              </a:rPr>
              <a:t>from</a:t>
            </a:r>
            <a:r>
              <a:rPr lang="en-US" sz="2220" b="1">
                <a:solidFill>
                  <a:srgbClr val="FF0000"/>
                </a:solidFill>
              </a:rPr>
              <a:t> </a:t>
            </a:r>
            <a:r>
              <a:rPr lang="en-US" sz="2220"/>
              <a:t>the bank.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Arial"/>
              <a:buNone/>
            </a:pPr>
            <a:r>
              <a:rPr lang="en-US" sz="2220" b="1">
                <a:solidFill>
                  <a:srgbClr val="FF0000"/>
                </a:solidFill>
              </a:rPr>
              <a:t>I am coming </a:t>
            </a:r>
            <a:r>
              <a:rPr lang="en-US" sz="2220" b="1" u="sng">
                <a:solidFill>
                  <a:srgbClr val="FF0000"/>
                </a:solidFill>
              </a:rPr>
              <a:t>from</a:t>
            </a:r>
            <a:r>
              <a:rPr lang="en-US" sz="2220" b="1">
                <a:solidFill>
                  <a:srgbClr val="FF0000"/>
                </a:solidFill>
              </a:rPr>
              <a:t> </a:t>
            </a:r>
            <a:r>
              <a:rPr lang="en-US" sz="2220"/>
              <a:t>Ventura County.</a:t>
            </a:r>
            <a:endParaRPr/>
          </a:p>
          <a:p>
            <a:pPr marL="457200" lvl="0" indent="-31623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/>
          </a:p>
        </p:txBody>
      </p:sp>
      <p:pic>
        <p:nvPicPr>
          <p:cNvPr id="412" name="Google Shape;4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075" y="246063"/>
            <a:ext cx="18669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"/>
          <p:cNvSpPr/>
          <p:nvPr/>
        </p:nvSpPr>
        <p:spPr>
          <a:xfrm>
            <a:off x="7972425" y="5953125"/>
            <a:ext cx="2695575" cy="1857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2a9ac04e2_0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62a9ac04e2_0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g62a9ac04e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2b0e36c30_0_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62b0e36c30_0_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g62b0e36c3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28f8097c2_1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628f8097c2_1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g628f8097c2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5" y="0"/>
            <a:ext cx="11983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207</Words>
  <Application>Microsoft Office PowerPoint</Application>
  <PresentationFormat>Widescreen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ESL Cafe-Partners Going to=Future Coming from=Where are you now? Starting place.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Eborn</dc:creator>
  <cp:lastModifiedBy>Maria Eborn</cp:lastModifiedBy>
  <cp:revision>1</cp:revision>
  <dcterms:created xsi:type="dcterms:W3CDTF">2020-03-31T22:30:27Z</dcterms:created>
  <dcterms:modified xsi:type="dcterms:W3CDTF">2020-03-31T22:35:35Z</dcterms:modified>
</cp:coreProperties>
</file>